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8e74501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8e74501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e53e7ad30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e53e7ad3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06eef62d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06eef62d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5e5185d5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5e5185d5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5e5f5964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5e5f596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5e5185d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5e5185d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5e5f596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5e5f596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5e5185d5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5e5185d5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a2ee680a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a2ee680a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5e5185d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35e5185d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a2ee680a7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a2ee680a7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406eef62d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406eef62d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5e5185d5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5e5185d5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a2ee680a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a2ee680a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5e7c3455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5e7c3455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5e5185d5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5e5185d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5e5f5964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5e5f5964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35e5f5964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35e5f5964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5e5f5964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35e5f5964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5e5f5964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35e5f5964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03f6252c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03f6252c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5e7c345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5e7c345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357179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357179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d32e0116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d32e0116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d32e0116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d32e0116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5e7c345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5e7c345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603f6252c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603f6252c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5e7c3455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5e7c3455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5e7c3455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5e7c345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e53e7ad3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e53e7ad3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03f6252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603f6252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5e7c345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5e7c345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06becc24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606becc2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5e5f5964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35e5f5964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d32e0116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d32e0116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5e7c345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35e7c345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5e7c3455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35e7c3455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06eef62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06eef62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8e745011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8e745011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5e837e4e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5e837e4e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e53e7ad3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e53e7ad3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53e7ad30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53e7ad3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3.png"/><Relationship Id="rId13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4va3KIvrxBc" TargetMode="External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Copy of Super Simple (1080 x 1350 px) (Presentation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338" y="0"/>
            <a:ext cx="9224338" cy="51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315975" y="191850"/>
            <a:ext cx="51555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Reverse avalanche detail 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14" name="Google Shape;114;p22" title="oscsout.png"/>
          <p:cNvPicPr preferRelativeResize="0"/>
          <p:nvPr/>
        </p:nvPicPr>
        <p:blipFill rotWithShape="1">
          <a:blip r:embed="rId3">
            <a:alphaModFix/>
          </a:blip>
          <a:srcRect b="0" l="36285" r="0" t="0"/>
          <a:stretch/>
        </p:blipFill>
        <p:spPr>
          <a:xfrm>
            <a:off x="4298375" y="1040825"/>
            <a:ext cx="4485700" cy="36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4">
            <a:alphaModFix/>
          </a:blip>
          <a:srcRect b="0" l="0" r="62962" t="0"/>
          <a:stretch/>
        </p:blipFill>
        <p:spPr>
          <a:xfrm>
            <a:off x="315975" y="888375"/>
            <a:ext cx="2910075" cy="40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/>
          <p:nvPr/>
        </p:nvSpPr>
        <p:spPr>
          <a:xfrm>
            <a:off x="3425913" y="2271900"/>
            <a:ext cx="672600" cy="59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 flipH="1" rot="10800000">
            <a:off x="5552425" y="545200"/>
            <a:ext cx="599700" cy="1708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22"/>
          <p:cNvCxnSpPr/>
          <p:nvPr/>
        </p:nvCxnSpPr>
        <p:spPr>
          <a:xfrm rot="10800000">
            <a:off x="7697150" y="881350"/>
            <a:ext cx="599700" cy="126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2"/>
          <p:cNvSpPr txBox="1"/>
          <p:nvPr/>
        </p:nvSpPr>
        <p:spPr>
          <a:xfrm>
            <a:off x="7697150" y="412275"/>
            <a:ext cx="1208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0V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7697150" y="145300"/>
            <a:ext cx="1208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HIGH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5">
            <a:alphaModFix/>
          </a:blip>
          <a:srcRect b="26701" l="0" r="0" t="29867"/>
          <a:stretch/>
        </p:blipFill>
        <p:spPr>
          <a:xfrm>
            <a:off x="6152125" y="191850"/>
            <a:ext cx="1583352" cy="5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 title="4.7kohm.png"/>
          <p:cNvPicPr preferRelativeResize="0"/>
          <p:nvPr/>
        </p:nvPicPr>
        <p:blipFill rotWithShape="1">
          <a:blip r:embed="rId3">
            <a:alphaModFix/>
          </a:blip>
          <a:srcRect b="3500" l="4270" r="72710" t="23427"/>
          <a:stretch/>
        </p:blipFill>
        <p:spPr>
          <a:xfrm>
            <a:off x="7547225" y="703300"/>
            <a:ext cx="449051" cy="14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 title="e5aba168-58b0-4f7c-a374-5143f1cdbeb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825" y="1489375"/>
            <a:ext cx="2518176" cy="25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ctrTitle"/>
          </p:nvPr>
        </p:nvSpPr>
        <p:spPr>
          <a:xfrm>
            <a:off x="311700" y="-12075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and Materials</a:t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609275" y="1867025"/>
            <a:ext cx="85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0" name="Google Shape;130;p23" title="Half-Sized_Breadboard_-_Top_-_600__4972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75" y="703300"/>
            <a:ext cx="2605024" cy="260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 title="aa395ba9-7925-4938-be00-db845aa65bbb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8938" y="785100"/>
            <a:ext cx="1469732" cy="146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 title="b7610f3a-2e9b-4f02-91b4-09aa2954e48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3472" y="1637100"/>
            <a:ext cx="2812878" cy="18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 title="e0a2e0af-3904-4469-a156-2114b330b44b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6075" y="2573138"/>
            <a:ext cx="2518166" cy="26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 title="37a01063-d707-43f7-a3a7-dafd09838a08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48676" y="703300"/>
            <a:ext cx="1953776" cy="194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 title="4f1a1b8e-dabe-47a3-a8ca-3931c421307c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75100" y="3073900"/>
            <a:ext cx="2018333" cy="20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 title="69e343f4-d7a9-4971-a1df-4df173d35b92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050" y="2303537"/>
            <a:ext cx="2665387" cy="26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 title="ad573297-4b13-433c-b97e-1b5f72c0426d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48664" y="2901937"/>
            <a:ext cx="2926579" cy="19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 title="ed5e9ee0-72e5-42c8-81f1-4ad82e3f8b9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342912">
            <a:off x="2344501" y="3378302"/>
            <a:ext cx="1993172" cy="199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 title="Adobe Express - file.png"/>
          <p:cNvPicPr preferRelativeResize="0"/>
          <p:nvPr/>
        </p:nvPicPr>
        <p:blipFill rotWithShape="1">
          <a:blip r:embed="rId14">
            <a:alphaModFix/>
          </a:blip>
          <a:srcRect b="64606" l="179" r="0" t="0"/>
          <a:stretch/>
        </p:blipFill>
        <p:spPr>
          <a:xfrm rot="-5400006">
            <a:off x="7324787" y="1124301"/>
            <a:ext cx="2225801" cy="78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 title="headphonejack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00850" y="1036375"/>
            <a:ext cx="1138125" cy="11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ctrTitle"/>
          </p:nvPr>
        </p:nvSpPr>
        <p:spPr>
          <a:xfrm>
            <a:off x="268650" y="231500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 flipH="1" rot="10800000">
            <a:off x="3261100" y="3551050"/>
            <a:ext cx="59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609275" y="2019425"/>
            <a:ext cx="85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562775" y="1109000"/>
            <a:ext cx="52701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Resistors reduce the flow of current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They are used to control current, divide voltages, time control, and many more!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They are measured in Ohms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Not polarized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49" name="Google Shape;149;p24" title="Adobe Express - file.png"/>
          <p:cNvPicPr preferRelativeResize="0"/>
          <p:nvPr/>
        </p:nvPicPr>
        <p:blipFill rotWithShape="1">
          <a:blip r:embed="rId3">
            <a:alphaModFix/>
          </a:blip>
          <a:srcRect b="64606" l="179" r="0" t="0"/>
          <a:stretch/>
        </p:blipFill>
        <p:spPr>
          <a:xfrm rot="-5400003">
            <a:off x="5263387" y="1899566"/>
            <a:ext cx="4183549" cy="148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ctrTitle"/>
          </p:nvPr>
        </p:nvSpPr>
        <p:spPr>
          <a:xfrm>
            <a:off x="365500" y="351050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Bands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 flipH="1" rot="10800000">
            <a:off x="3261100" y="3551050"/>
            <a:ext cx="59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609275" y="2019425"/>
            <a:ext cx="85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875" y="1339500"/>
            <a:ext cx="3083063" cy="34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 title="resistor-color-chart0c0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900" y="1339488"/>
            <a:ext cx="4053750" cy="34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ctrTitle"/>
          </p:nvPr>
        </p:nvSpPr>
        <p:spPr>
          <a:xfrm>
            <a:off x="193000" y="297275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 flipH="1" rot="10800000">
            <a:off x="3261100" y="3551050"/>
            <a:ext cx="59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609275" y="2019425"/>
            <a:ext cx="85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258000" y="1441213"/>
            <a:ext cx="4501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Transistors amplify electrical signals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They typically have a Collector, Base, Emitter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Emitter is the negative lead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Base activates the transistor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Collector is the positive lead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67" name="Google Shape;167;p26" title="4f1a1b8e-dabe-47a3-a8ca-3931c421307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125" y="1090400"/>
            <a:ext cx="3821200" cy="37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 flipH="1" rot="10800000">
            <a:off x="3261100" y="3551050"/>
            <a:ext cx="59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3" name="Google Shape;173;p27" title="ChatGPT Image Jun 7, 2025, 05_18_59 PM.png"/>
          <p:cNvPicPr preferRelativeResize="0"/>
          <p:nvPr/>
        </p:nvPicPr>
        <p:blipFill rotWithShape="1">
          <a:blip r:embed="rId3">
            <a:alphaModFix/>
          </a:blip>
          <a:srcRect b="14857" l="0" r="517" t="0"/>
          <a:stretch/>
        </p:blipFill>
        <p:spPr>
          <a:xfrm>
            <a:off x="523113" y="296925"/>
            <a:ext cx="8097777" cy="46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ctrTitle"/>
          </p:nvPr>
        </p:nvSpPr>
        <p:spPr>
          <a:xfrm>
            <a:off x="311700" y="544750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Ceramic Capacitors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 flipH="1" rot="10800000">
            <a:off x="3261100" y="3551050"/>
            <a:ext cx="59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0" name="Google Shape;180;p28" title="33bf64ca-2f31-4e64-9130-7da0a94884b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225" y="-823375"/>
            <a:ext cx="4248200" cy="42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title="37a01063-d707-43f7-a3a7-dafd09838a08.png"/>
          <p:cNvPicPr preferRelativeResize="0"/>
          <p:nvPr/>
        </p:nvPicPr>
        <p:blipFill rotWithShape="1">
          <a:blip r:embed="rId4">
            <a:alphaModFix/>
          </a:blip>
          <a:srcRect b="-10380" l="2300" r="-2300" t="10380"/>
          <a:stretch/>
        </p:blipFill>
        <p:spPr>
          <a:xfrm>
            <a:off x="5818625" y="2685912"/>
            <a:ext cx="2956301" cy="294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 title="8ad5d75b-a0ea-4646-86e8-fdd29f64ca9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25" y="1734525"/>
            <a:ext cx="4996799" cy="20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886076" y="3765785"/>
            <a:ext cx="445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Symbol for non-polarized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capacitor</a:t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ctrTitle"/>
          </p:nvPr>
        </p:nvSpPr>
        <p:spPr>
          <a:xfrm>
            <a:off x="311700" y="544750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Electrolytic Capacitors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 flipH="1" rot="10800000">
            <a:off x="3261100" y="3551050"/>
            <a:ext cx="59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609275" y="2019425"/>
            <a:ext cx="85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1" name="Google Shape;191;p29" title="69e343f4-d7a9-4971-a1df-4df173d35b9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84782">
            <a:off x="6027738" y="1212844"/>
            <a:ext cx="3203523" cy="318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 title="ce4fa918-6c64-4fb8-8a17-8160f57dfe1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825" y="1422240"/>
            <a:ext cx="4152799" cy="276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886076" y="3765785"/>
            <a:ext cx="445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Symbol for a polarized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capacitor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7040075" y="4481225"/>
            <a:ext cx="406200" cy="4062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6455250" y="3409525"/>
            <a:ext cx="406200" cy="4062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ctrTitle"/>
          </p:nvPr>
        </p:nvSpPr>
        <p:spPr>
          <a:xfrm>
            <a:off x="311700" y="609300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/>
              <a:t>Variable Resistor</a:t>
            </a:r>
            <a:endParaRPr sz="39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/>
              <a:t>aka Potentiometer</a:t>
            </a:r>
            <a:endParaRPr sz="3980"/>
          </a:p>
        </p:txBody>
      </p:sp>
      <p:sp>
        <p:nvSpPr>
          <p:cNvPr id="201" name="Google Shape;201;p30"/>
          <p:cNvSpPr txBox="1"/>
          <p:nvPr/>
        </p:nvSpPr>
        <p:spPr>
          <a:xfrm flipH="1" rot="10800000">
            <a:off x="3261100" y="3551050"/>
            <a:ext cx="59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609275" y="2019425"/>
            <a:ext cx="85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3" name="Google Shape;203;p30" title="e0a2e0af-3904-4469-a156-2114b330b44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275" y="1379850"/>
            <a:ext cx="3069424" cy="31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 title="varresi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225" y="952275"/>
            <a:ext cx="3401750" cy="27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694026" y="3673685"/>
            <a:ext cx="445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Symbol for a variable resistor</a:t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/>
        </p:nvSpPr>
        <p:spPr>
          <a:xfrm flipH="1" rot="10800000">
            <a:off x="2925050" y="3551050"/>
            <a:ext cx="59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233650" y="2058775"/>
            <a:ext cx="85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2" name="Google Shape;212;p31" title="ChatGPT Image Jun 7, 2025, 04_59_20 PM.png"/>
          <p:cNvPicPr preferRelativeResize="0"/>
          <p:nvPr/>
        </p:nvPicPr>
        <p:blipFill rotWithShape="1">
          <a:blip r:embed="rId3">
            <a:alphaModFix/>
          </a:blip>
          <a:srcRect b="2341" l="0" r="0" t="2484"/>
          <a:stretch/>
        </p:blipFill>
        <p:spPr>
          <a:xfrm>
            <a:off x="1107675" y="306800"/>
            <a:ext cx="6967576" cy="44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5147350" y="1807775"/>
            <a:ext cx="36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6509475" y="2058775"/>
            <a:ext cx="21804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Resistive strip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5536400" y="1965200"/>
            <a:ext cx="1424700" cy="212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1238500" y="1102425"/>
            <a:ext cx="10782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Wiper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7" name="Google Shape;217;p31"/>
          <p:cNvSpPr/>
          <p:nvPr/>
        </p:nvSpPr>
        <p:spPr>
          <a:xfrm rot="10800000">
            <a:off x="1713425" y="1464225"/>
            <a:ext cx="1713300" cy="212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0" y="239950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 Jeffres</a:t>
            </a:r>
            <a:endParaRPr/>
          </a:p>
        </p:txBody>
      </p:sp>
      <p:pic>
        <p:nvPicPr>
          <p:cNvPr id="60" name="Google Shape;60;p14" title="MirJeff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25" y="1233875"/>
            <a:ext cx="3317525" cy="33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515425" y="1261100"/>
            <a:ext cx="4011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Mir received his Master’s degree in Music Technology at Georgia Tech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Audio applications engineer for Texas Instruments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He can be found hacking electronics, performing live with his homemade synths, and sharing his passion for music and audio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ctrTitle"/>
          </p:nvPr>
        </p:nvSpPr>
        <p:spPr>
          <a:xfrm>
            <a:off x="311700" y="413375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  <p:sp>
        <p:nvSpPr>
          <p:cNvPr id="223" name="Google Shape;223;p32"/>
          <p:cNvSpPr txBox="1"/>
          <p:nvPr/>
        </p:nvSpPr>
        <p:spPr>
          <a:xfrm flipH="1" rot="10800000">
            <a:off x="3261100" y="3551050"/>
            <a:ext cx="59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609275" y="2019425"/>
            <a:ext cx="85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5" name="Google Shape;225;p32" title="Half-Sized_Breadboard_-_Top_-_600__497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625" y="1085475"/>
            <a:ext cx="3894202" cy="389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418500" y="1290875"/>
            <a:ext cx="43440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 </a:t>
            </a:r>
            <a:r>
              <a:rPr lang="en" sz="2000">
                <a:solidFill>
                  <a:schemeClr val="dk1"/>
                </a:solidFill>
              </a:rPr>
              <a:t>breadboard</a:t>
            </a:r>
            <a:r>
              <a:rPr lang="en" sz="2000">
                <a:solidFill>
                  <a:schemeClr val="dk1"/>
                </a:solidFill>
              </a:rPr>
              <a:t> is a plastic board with conductive metal channels.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It allows us to build and test circuits without soldering components.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rgbClr val="FF0000"/>
                </a:solidFill>
              </a:rPr>
              <a:t>Red</a:t>
            </a:r>
            <a:r>
              <a:rPr lang="en" sz="2000">
                <a:solidFill>
                  <a:schemeClr val="dk1"/>
                </a:solidFill>
              </a:rPr>
              <a:t> rails represents Power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rgbClr val="0000FF"/>
                </a:solidFill>
              </a:rPr>
              <a:t>Blue</a:t>
            </a:r>
            <a:r>
              <a:rPr lang="en" sz="2000">
                <a:solidFill>
                  <a:schemeClr val="dk1"/>
                </a:solidFill>
              </a:rPr>
              <a:t> rails represents Ground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ctrTitle"/>
          </p:nvPr>
        </p:nvSpPr>
        <p:spPr>
          <a:xfrm>
            <a:off x="311700" y="152450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80"/>
              <a:t>Inside a Breadboard</a:t>
            </a:r>
            <a:endParaRPr sz="4180"/>
          </a:p>
        </p:txBody>
      </p:sp>
      <p:sp>
        <p:nvSpPr>
          <p:cNvPr id="232" name="Google Shape;232;p33"/>
          <p:cNvSpPr txBox="1"/>
          <p:nvPr/>
        </p:nvSpPr>
        <p:spPr>
          <a:xfrm flipH="1" rot="10800000">
            <a:off x="3127878" y="3483989"/>
            <a:ext cx="61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387077" y="1828092"/>
            <a:ext cx="88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189901" y="1193687"/>
            <a:ext cx="42930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235" name="Google Shape;235;p33" title="ce60e032-9e19-48bf-bdca-ac8d02a89e6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00" y="902525"/>
            <a:ext cx="5705005" cy="41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6348067" y="1320531"/>
            <a:ext cx="18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Power Rails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5461899" y="1380766"/>
            <a:ext cx="886200" cy="21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5461899" y="1595890"/>
            <a:ext cx="886200" cy="21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360999" y="4135609"/>
            <a:ext cx="886200" cy="21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/>
          <p:nvPr/>
        </p:nvSpPr>
        <p:spPr>
          <a:xfrm>
            <a:off x="5360999" y="4350734"/>
            <a:ext cx="886200" cy="21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5461899" y="2199727"/>
            <a:ext cx="886200" cy="21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AA84F"/>
              </a:highlight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5461899" y="3455205"/>
            <a:ext cx="886200" cy="21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6348067" y="2062047"/>
            <a:ext cx="261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Component Rails</a:t>
            </a:r>
            <a:endParaRPr b="1" sz="1800">
              <a:solidFill>
                <a:srgbClr val="6AA84F"/>
              </a:solidFill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8270062" y="2381547"/>
            <a:ext cx="9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6348067" y="3317525"/>
            <a:ext cx="261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Component Rails</a:t>
            </a:r>
            <a:endParaRPr b="1" sz="1800">
              <a:solidFill>
                <a:srgbClr val="6AA84F"/>
              </a:solidFill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6348067" y="4075374"/>
            <a:ext cx="18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Power Rails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/>
        </p:nvSpPr>
        <p:spPr>
          <a:xfrm flipH="1" rot="10800000">
            <a:off x="2056329" y="3716621"/>
            <a:ext cx="64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-839650" y="1918532"/>
            <a:ext cx="93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3" name="Google Shape;253;p34" title="ce60e032-9e19-48bf-bdca-ac8d02a89e6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823" y="486725"/>
            <a:ext cx="6028007" cy="4466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4"/>
          <p:cNvCxnSpPr/>
          <p:nvPr/>
        </p:nvCxnSpPr>
        <p:spPr>
          <a:xfrm>
            <a:off x="4699358" y="1618561"/>
            <a:ext cx="0" cy="945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4"/>
          <p:cNvCxnSpPr/>
          <p:nvPr/>
        </p:nvCxnSpPr>
        <p:spPr>
          <a:xfrm>
            <a:off x="4857981" y="1618561"/>
            <a:ext cx="0" cy="945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4"/>
          <p:cNvCxnSpPr/>
          <p:nvPr/>
        </p:nvCxnSpPr>
        <p:spPr>
          <a:xfrm>
            <a:off x="5024412" y="1599544"/>
            <a:ext cx="0" cy="945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4"/>
          <p:cNvCxnSpPr/>
          <p:nvPr/>
        </p:nvCxnSpPr>
        <p:spPr>
          <a:xfrm>
            <a:off x="5190844" y="1618561"/>
            <a:ext cx="0" cy="945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4"/>
          <p:cNvCxnSpPr/>
          <p:nvPr/>
        </p:nvCxnSpPr>
        <p:spPr>
          <a:xfrm>
            <a:off x="5190844" y="2754677"/>
            <a:ext cx="0" cy="945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4"/>
          <p:cNvCxnSpPr/>
          <p:nvPr/>
        </p:nvCxnSpPr>
        <p:spPr>
          <a:xfrm>
            <a:off x="5024412" y="2754677"/>
            <a:ext cx="0" cy="945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4"/>
          <p:cNvCxnSpPr/>
          <p:nvPr/>
        </p:nvCxnSpPr>
        <p:spPr>
          <a:xfrm>
            <a:off x="4857981" y="2754677"/>
            <a:ext cx="0" cy="945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4"/>
          <p:cNvCxnSpPr/>
          <p:nvPr/>
        </p:nvCxnSpPr>
        <p:spPr>
          <a:xfrm>
            <a:off x="4691549" y="2754677"/>
            <a:ext cx="0" cy="945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4"/>
          <p:cNvSpPr txBox="1"/>
          <p:nvPr/>
        </p:nvSpPr>
        <p:spPr>
          <a:xfrm>
            <a:off x="6227382" y="1535066"/>
            <a:ext cx="32661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Vertical holes are linked together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5313347" y="1783001"/>
            <a:ext cx="791400" cy="296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 txBox="1"/>
          <p:nvPr/>
        </p:nvSpPr>
        <p:spPr>
          <a:xfrm>
            <a:off x="6227382" y="2333487"/>
            <a:ext cx="32661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But they are </a:t>
            </a:r>
            <a:r>
              <a:rPr b="1" lang="en" sz="1800" u="sng">
                <a:solidFill>
                  <a:schemeClr val="dk1"/>
                </a:solidFill>
              </a:rPr>
              <a:t>NOT</a:t>
            </a:r>
            <a:r>
              <a:rPr lang="en" sz="1800">
                <a:solidFill>
                  <a:schemeClr val="dk1"/>
                </a:solidFill>
              </a:rPr>
              <a:t> linked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across the divider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5357275" y="2441951"/>
            <a:ext cx="791400" cy="36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ctrTitle"/>
          </p:nvPr>
        </p:nvSpPr>
        <p:spPr>
          <a:xfrm>
            <a:off x="311700" y="318775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</a:t>
            </a:r>
            <a:endParaRPr/>
          </a:p>
        </p:txBody>
      </p:sp>
      <p:sp>
        <p:nvSpPr>
          <p:cNvPr id="271" name="Google Shape;271;p35"/>
          <p:cNvSpPr txBox="1"/>
          <p:nvPr/>
        </p:nvSpPr>
        <p:spPr>
          <a:xfrm flipH="1" rot="10800000">
            <a:off x="3261100" y="3551050"/>
            <a:ext cx="59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609100" y="1944100"/>
            <a:ext cx="85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1050325" y="1419588"/>
            <a:ext cx="2797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Jumper Wires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5091425" y="1419600"/>
            <a:ext cx="34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DC Plug Terminals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75" name="Google Shape;275;p35" title="e5aba168-58b0-4f7c-a374-5143f1cdbeb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63" y="1329825"/>
            <a:ext cx="3870324" cy="387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 title="aa395ba9-7925-4938-be00-db845aa65bb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9600"/>
            <a:ext cx="3737624" cy="373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ctrTitle"/>
          </p:nvPr>
        </p:nvSpPr>
        <p:spPr>
          <a:xfrm>
            <a:off x="247150" y="327125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Light-Emitting-Diode (LED)</a:t>
            </a:r>
            <a:endParaRPr sz="4650"/>
          </a:p>
        </p:txBody>
      </p:sp>
      <p:sp>
        <p:nvSpPr>
          <p:cNvPr id="282" name="Google Shape;282;p36"/>
          <p:cNvSpPr txBox="1"/>
          <p:nvPr/>
        </p:nvSpPr>
        <p:spPr>
          <a:xfrm>
            <a:off x="707075" y="1564775"/>
            <a:ext cx="52212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LEDs are polarized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They have + and - legs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LEDs have one leg that will be longer to indicate the positive leg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Often used to help indicate power is on in circuits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83" name="Google Shape;283;p36" title="ac58c750-81a1-4eb1-a619-c3cba0bcb168.png"/>
          <p:cNvPicPr preferRelativeResize="0"/>
          <p:nvPr/>
        </p:nvPicPr>
        <p:blipFill rotWithShape="1">
          <a:blip r:embed="rId3">
            <a:alphaModFix/>
          </a:blip>
          <a:srcRect b="0" l="48937" r="0" t="0"/>
          <a:stretch/>
        </p:blipFill>
        <p:spPr>
          <a:xfrm rot="393182">
            <a:off x="7004825" y="1503151"/>
            <a:ext cx="1544173" cy="302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/>
          <p:nvPr/>
        </p:nvSpPr>
        <p:spPr>
          <a:xfrm>
            <a:off x="6558025" y="3623850"/>
            <a:ext cx="423300" cy="294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"/>
          <p:cNvSpPr/>
          <p:nvPr/>
        </p:nvSpPr>
        <p:spPr>
          <a:xfrm>
            <a:off x="7494938" y="4138300"/>
            <a:ext cx="375300" cy="3975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ctrTitle"/>
          </p:nvPr>
        </p:nvSpPr>
        <p:spPr>
          <a:xfrm>
            <a:off x="233125" y="307925"/>
            <a:ext cx="8520600" cy="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3.5</a:t>
            </a:r>
            <a:r>
              <a:rPr lang="en" sz="3800"/>
              <a:t>mm Headphone Jack</a:t>
            </a:r>
            <a:endParaRPr sz="3800"/>
          </a:p>
        </p:txBody>
      </p:sp>
      <p:pic>
        <p:nvPicPr>
          <p:cNvPr id="291" name="Google Shape;291;p37" title="efe5c672-3424-4a23-aeba-034efe50e4f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375" y="1288225"/>
            <a:ext cx="3558075" cy="35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CE">
            <a:alpha val="76470"/>
          </a:srgbClr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261175" y="201050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Power</a:t>
            </a:r>
            <a:endParaRPr sz="4650"/>
          </a:p>
        </p:txBody>
      </p:sp>
      <p:pic>
        <p:nvPicPr>
          <p:cNvPr id="297" name="Google Shape;297;p38" title="b7610f3a-2e9b-4f02-91b4-09aa2954e48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900" y="2041775"/>
            <a:ext cx="4353300" cy="290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/>
        </p:nvSpPr>
        <p:spPr>
          <a:xfrm>
            <a:off x="6063250" y="1293313"/>
            <a:ext cx="17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9V Battery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99" name="Google Shape;299;p38" title="f25bf18e-a671-4916-9324-3f0f34a1782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850" y="2041775"/>
            <a:ext cx="1997726" cy="27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/>
        </p:nvSpPr>
        <p:spPr>
          <a:xfrm>
            <a:off x="754450" y="1293325"/>
            <a:ext cx="313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12</a:t>
            </a:r>
            <a:r>
              <a:rPr lang="en" sz="2400">
                <a:solidFill>
                  <a:schemeClr val="dk1"/>
                </a:solidFill>
              </a:rPr>
              <a:t>V Power Supply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EEA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inted circuit board (Provided by Getty Images)"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875"/>
            <a:ext cx="3808026" cy="52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9"/>
          <p:cNvSpPr txBox="1"/>
          <p:nvPr>
            <p:ph type="ctrTitle"/>
          </p:nvPr>
        </p:nvSpPr>
        <p:spPr>
          <a:xfrm>
            <a:off x="2068275" y="1832500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50"/>
              <a:t>Let’s Build!</a:t>
            </a:r>
            <a:endParaRPr b="1" sz="4650"/>
          </a:p>
        </p:txBody>
      </p:sp>
      <p:sp>
        <p:nvSpPr>
          <p:cNvPr id="307" name="Google Shape;307;p39"/>
          <p:cNvSpPr txBox="1"/>
          <p:nvPr/>
        </p:nvSpPr>
        <p:spPr>
          <a:xfrm>
            <a:off x="3234000" y="566000"/>
            <a:ext cx="2900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EEA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/>
        </p:nvSpPr>
        <p:spPr>
          <a:xfrm>
            <a:off x="716850" y="275775"/>
            <a:ext cx="7850700" cy="46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 u="sng">
                <a:solidFill>
                  <a:srgbClr val="FF0000"/>
                </a:solidFill>
              </a:rPr>
              <a:t>Safety Rule!</a:t>
            </a:r>
            <a:endParaRPr b="1" sz="3400" u="sng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Make sure to unplug your power when adjusting components.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Plug in your power when you are ready to test your circuit.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EEA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ctrTitle"/>
          </p:nvPr>
        </p:nvSpPr>
        <p:spPr>
          <a:xfrm>
            <a:off x="219400" y="0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Start with the Breadboard</a:t>
            </a:r>
            <a:endParaRPr sz="4000"/>
          </a:p>
        </p:txBody>
      </p:sp>
      <p:pic>
        <p:nvPicPr>
          <p:cNvPr id="318" name="Google Shape;318;p41" title="Screenshot 2025-05-24 at 21-23-44 .png"/>
          <p:cNvPicPr preferRelativeResize="0"/>
          <p:nvPr/>
        </p:nvPicPr>
        <p:blipFill rotWithShape="1">
          <a:blip r:embed="rId3">
            <a:alphaModFix/>
          </a:blip>
          <a:srcRect b="13247" l="-167" r="30451" t="0"/>
          <a:stretch/>
        </p:blipFill>
        <p:spPr>
          <a:xfrm rot="10800000">
            <a:off x="1633763" y="1087575"/>
            <a:ext cx="5876477" cy="3785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 txBox="1"/>
          <p:nvPr/>
        </p:nvSpPr>
        <p:spPr>
          <a:xfrm>
            <a:off x="112550" y="927325"/>
            <a:ext cx="17781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Power is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</a:t>
            </a:r>
            <a:r>
              <a:rPr lang="en" sz="1800">
                <a:solidFill>
                  <a:srgbClr val="FF0000"/>
                </a:solidFill>
              </a:rPr>
              <a:t>red</a:t>
            </a:r>
            <a:r>
              <a:rPr lang="en" sz="1800">
                <a:solidFill>
                  <a:schemeClr val="dk1"/>
                </a:solidFill>
              </a:rPr>
              <a:t> rail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0" name="Google Shape;320;p41"/>
          <p:cNvSpPr/>
          <p:nvPr/>
        </p:nvSpPr>
        <p:spPr>
          <a:xfrm>
            <a:off x="1154150" y="1041775"/>
            <a:ext cx="608700" cy="24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1"/>
          <p:cNvSpPr txBox="1"/>
          <p:nvPr/>
        </p:nvSpPr>
        <p:spPr>
          <a:xfrm>
            <a:off x="7228525" y="1762800"/>
            <a:ext cx="17781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Ground</a:t>
            </a:r>
            <a:r>
              <a:rPr lang="en" sz="1800">
                <a:solidFill>
                  <a:schemeClr val="dk1"/>
                </a:solidFill>
              </a:rPr>
              <a:t> is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</a:t>
            </a:r>
            <a:r>
              <a:rPr lang="en" sz="1800">
                <a:solidFill>
                  <a:srgbClr val="0000FF"/>
                </a:solidFill>
              </a:rPr>
              <a:t>blue</a:t>
            </a:r>
            <a:r>
              <a:rPr lang="en" sz="1800">
                <a:solidFill>
                  <a:schemeClr val="dk1"/>
                </a:solidFill>
              </a:rPr>
              <a:t> rail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2" name="Google Shape;322;p41"/>
          <p:cNvSpPr/>
          <p:nvPr/>
        </p:nvSpPr>
        <p:spPr>
          <a:xfrm rot="-9966642">
            <a:off x="7541356" y="1525708"/>
            <a:ext cx="567390" cy="2401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0" y="239950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Christine Hoang</a:t>
            </a:r>
            <a:endParaRPr/>
          </a:p>
        </p:txBody>
      </p:sp>
      <p:pic>
        <p:nvPicPr>
          <p:cNvPr id="67" name="Google Shape;67;p15" title="ChristineHoa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150" y="1228100"/>
            <a:ext cx="3323825" cy="3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685875" y="1278225"/>
            <a:ext cx="4209000" cy="3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Software engineer, maker, synth geek, dj, and musician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Avid supporter of</a:t>
            </a:r>
            <a:r>
              <a:rPr lang="en" sz="1600">
                <a:solidFill>
                  <a:schemeClr val="dk1"/>
                </a:solidFill>
              </a:rPr>
              <a:t> the music community in the Dallas, Texas area through music organizations and events coordination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She can be found programming and hacking for creative and educational pursuits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EEA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ctrTitle"/>
          </p:nvPr>
        </p:nvSpPr>
        <p:spPr>
          <a:xfrm>
            <a:off x="260675" y="0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Connect your DC Plugs</a:t>
            </a:r>
            <a:endParaRPr sz="4000"/>
          </a:p>
        </p:txBody>
      </p:sp>
      <p:sp>
        <p:nvSpPr>
          <p:cNvPr id="328" name="Google Shape;328;p42"/>
          <p:cNvSpPr txBox="1"/>
          <p:nvPr/>
        </p:nvSpPr>
        <p:spPr>
          <a:xfrm>
            <a:off x="1932525" y="3117375"/>
            <a:ext cx="16908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Insert the wires into the terminals and tighten the screws with a  screwdriver</a:t>
            </a:r>
            <a:endParaRPr sz="1800"/>
          </a:p>
        </p:txBody>
      </p:sp>
      <p:pic>
        <p:nvPicPr>
          <p:cNvPr id="329" name="Google Shape;329;p42" title="e039bab4-f77b-4a79-bdab-bfeeb179942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63" y="3287976"/>
            <a:ext cx="1436350" cy="143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42"/>
          <p:cNvCxnSpPr/>
          <p:nvPr/>
        </p:nvCxnSpPr>
        <p:spPr>
          <a:xfrm flipH="1">
            <a:off x="292175" y="4135125"/>
            <a:ext cx="819300" cy="91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2"/>
          <p:cNvCxnSpPr/>
          <p:nvPr/>
        </p:nvCxnSpPr>
        <p:spPr>
          <a:xfrm flipH="1">
            <a:off x="63575" y="4058925"/>
            <a:ext cx="819300" cy="913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42"/>
          <p:cNvSpPr txBox="1"/>
          <p:nvPr/>
        </p:nvSpPr>
        <p:spPr>
          <a:xfrm>
            <a:off x="152400" y="1948500"/>
            <a:ext cx="28863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Black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or </a:t>
            </a:r>
            <a:r>
              <a:rPr lang="en" sz="1800">
                <a:solidFill>
                  <a:srgbClr val="0000FF"/>
                </a:solidFill>
              </a:rPr>
              <a:t>Blue </a:t>
            </a:r>
            <a:r>
              <a:rPr lang="en" sz="1800">
                <a:solidFill>
                  <a:schemeClr val="dk1"/>
                </a:solidFill>
              </a:rPr>
              <a:t>= Ground, </a:t>
            </a:r>
            <a:r>
              <a:rPr b="1" lang="en" sz="2300">
                <a:solidFill>
                  <a:schemeClr val="dk1"/>
                </a:solidFill>
              </a:rPr>
              <a:t>– </a:t>
            </a:r>
            <a:r>
              <a:rPr lang="en" sz="1800">
                <a:solidFill>
                  <a:schemeClr val="dk1"/>
                </a:solidFill>
              </a:rPr>
              <a:t>sign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139775" y="2743200"/>
            <a:ext cx="24702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Red </a:t>
            </a:r>
            <a:r>
              <a:rPr lang="en" sz="1800">
                <a:solidFill>
                  <a:schemeClr val="dk1"/>
                </a:solidFill>
              </a:rPr>
              <a:t>= Power, </a:t>
            </a:r>
            <a:r>
              <a:rPr b="1" lang="en" sz="1800">
                <a:solidFill>
                  <a:schemeClr val="dk1"/>
                </a:solidFill>
              </a:rPr>
              <a:t>+</a:t>
            </a:r>
            <a:r>
              <a:rPr lang="en" sz="1800">
                <a:solidFill>
                  <a:schemeClr val="dk1"/>
                </a:solidFill>
              </a:rPr>
              <a:t> sign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34" name="Google Shape;334;p42" title="powerconnector.png"/>
          <p:cNvPicPr preferRelativeResize="0"/>
          <p:nvPr/>
        </p:nvPicPr>
        <p:blipFill rotWithShape="1">
          <a:blip r:embed="rId4">
            <a:alphaModFix/>
          </a:blip>
          <a:srcRect b="19646" l="0" r="31595" t="0"/>
          <a:stretch/>
        </p:blipFill>
        <p:spPr>
          <a:xfrm>
            <a:off x="2809550" y="1384713"/>
            <a:ext cx="6239698" cy="306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 title="e7e00d2f-3b06-4697-baef-0684b023460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466815">
            <a:off x="1447396" y="728846"/>
            <a:ext cx="1634808" cy="163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EEA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ctrTitle"/>
          </p:nvPr>
        </p:nvSpPr>
        <p:spPr>
          <a:xfrm>
            <a:off x="231500" y="0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Connect your Power Lines</a:t>
            </a:r>
            <a:endParaRPr sz="4000"/>
          </a:p>
        </p:txBody>
      </p:sp>
      <p:sp>
        <p:nvSpPr>
          <p:cNvPr id="341" name="Google Shape;341;p43"/>
          <p:cNvSpPr txBox="1"/>
          <p:nvPr/>
        </p:nvSpPr>
        <p:spPr>
          <a:xfrm>
            <a:off x="5109275" y="4581925"/>
            <a:ext cx="2560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Black is ground = </a:t>
            </a:r>
            <a:r>
              <a:rPr b="1" lang="en" sz="2300">
                <a:solidFill>
                  <a:schemeClr val="dk1"/>
                </a:solidFill>
              </a:rPr>
              <a:t>–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2573325" y="4581925"/>
            <a:ext cx="227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Red</a:t>
            </a:r>
            <a:r>
              <a:rPr lang="en" sz="1800">
                <a:solidFill>
                  <a:srgbClr val="FF0000"/>
                </a:solidFill>
              </a:rPr>
              <a:t> is power = </a:t>
            </a:r>
            <a:r>
              <a:rPr b="1" lang="en" sz="1800">
                <a:solidFill>
                  <a:srgbClr val="FF0000"/>
                </a:solidFill>
              </a:rPr>
              <a:t>+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343" name="Google Shape;343;p43" title="powerl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0" y="822725"/>
            <a:ext cx="8723227" cy="389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EEA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4" title="LED.png"/>
          <p:cNvPicPr preferRelativeResize="0"/>
          <p:nvPr/>
        </p:nvPicPr>
        <p:blipFill rotWithShape="1">
          <a:blip r:embed="rId3">
            <a:alphaModFix/>
          </a:blip>
          <a:srcRect b="11284" l="0" r="0" t="0"/>
          <a:stretch/>
        </p:blipFill>
        <p:spPr>
          <a:xfrm>
            <a:off x="931075" y="898000"/>
            <a:ext cx="8679148" cy="34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 txBox="1"/>
          <p:nvPr>
            <p:ph type="ctrTitle"/>
          </p:nvPr>
        </p:nvSpPr>
        <p:spPr>
          <a:xfrm>
            <a:off x="311700" y="0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Connect your </a:t>
            </a:r>
            <a:r>
              <a:rPr lang="en" sz="4000"/>
              <a:t>LED</a:t>
            </a:r>
            <a:endParaRPr sz="4000"/>
          </a:p>
        </p:txBody>
      </p:sp>
      <p:sp>
        <p:nvSpPr>
          <p:cNvPr id="350" name="Google Shape;350;p44"/>
          <p:cNvSpPr txBox="1"/>
          <p:nvPr/>
        </p:nvSpPr>
        <p:spPr>
          <a:xfrm>
            <a:off x="2670700" y="4603825"/>
            <a:ext cx="5101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Longest leg of the LED goes to the bottom rail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51" name="Google Shape;351;p44"/>
          <p:cNvPicPr preferRelativeResize="0"/>
          <p:nvPr/>
        </p:nvPicPr>
        <p:blipFill rotWithShape="1">
          <a:blip r:embed="rId4">
            <a:alphaModFix/>
          </a:blip>
          <a:srcRect b="0" l="0" r="-1667" t="0"/>
          <a:stretch/>
        </p:blipFill>
        <p:spPr>
          <a:xfrm>
            <a:off x="311700" y="920325"/>
            <a:ext cx="2095925" cy="38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4"/>
          <p:cNvSpPr/>
          <p:nvPr/>
        </p:nvSpPr>
        <p:spPr>
          <a:xfrm>
            <a:off x="6254070" y="3338130"/>
            <a:ext cx="1935550" cy="1082100"/>
          </a:xfrm>
          <a:custGeom>
            <a:rect b="b" l="l" r="r" t="t"/>
            <a:pathLst>
              <a:path extrusionOk="0" h="43284" w="77422">
                <a:moveTo>
                  <a:pt x="25645" y="3642"/>
                </a:moveTo>
                <a:cubicBezTo>
                  <a:pt x="18462" y="55"/>
                  <a:pt x="6020" y="2152"/>
                  <a:pt x="2214" y="9221"/>
                </a:cubicBezTo>
                <a:cubicBezTo>
                  <a:pt x="-2930" y="18775"/>
                  <a:pt x="1447" y="36056"/>
                  <a:pt x="11363" y="40461"/>
                </a:cubicBezTo>
                <a:cubicBezTo>
                  <a:pt x="25258" y="46634"/>
                  <a:pt x="42884" y="41536"/>
                  <a:pt x="56662" y="35106"/>
                </a:cubicBezTo>
                <a:cubicBezTo>
                  <a:pt x="64924" y="31250"/>
                  <a:pt x="75561" y="26002"/>
                  <a:pt x="77191" y="17031"/>
                </a:cubicBezTo>
                <a:cubicBezTo>
                  <a:pt x="78071" y="12185"/>
                  <a:pt x="75615" y="5200"/>
                  <a:pt x="70943" y="3642"/>
                </a:cubicBezTo>
                <a:cubicBezTo>
                  <a:pt x="65643" y="1875"/>
                  <a:pt x="59312" y="5020"/>
                  <a:pt x="54207" y="2750"/>
                </a:cubicBezTo>
                <a:cubicBezTo>
                  <a:pt x="43866" y="-1849"/>
                  <a:pt x="30690" y="-150"/>
                  <a:pt x="20289" y="4312"/>
                </a:cubicBezTo>
              </a:path>
            </a:pathLst>
          </a:custGeom>
          <a:noFill/>
          <a:ln cap="flat" cmpd="sng" w="38100">
            <a:solidFill>
              <a:srgbClr val="FF00C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EEA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ctrTitle"/>
          </p:nvPr>
        </p:nvSpPr>
        <p:spPr>
          <a:xfrm>
            <a:off x="311700" y="200525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Connect your power</a:t>
            </a:r>
            <a:endParaRPr sz="4000"/>
          </a:p>
        </p:txBody>
      </p:sp>
      <p:sp>
        <p:nvSpPr>
          <p:cNvPr id="358" name="Google Shape;358;p45"/>
          <p:cNvSpPr txBox="1"/>
          <p:nvPr>
            <p:ph type="ctrTitle"/>
          </p:nvPr>
        </p:nvSpPr>
        <p:spPr>
          <a:xfrm>
            <a:off x="311700" y="1864900"/>
            <a:ext cx="8520600" cy="18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Check if your LED turns on!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88"/>
              <a:t>💡</a:t>
            </a:r>
            <a:r>
              <a:rPr lang="en" sz="6888"/>
              <a:t>💡💡💡</a:t>
            </a:r>
            <a:endParaRPr sz="6888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EEA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6" title="oscillator.png"/>
          <p:cNvPicPr preferRelativeResize="0"/>
          <p:nvPr/>
        </p:nvPicPr>
        <p:blipFill rotWithShape="1">
          <a:blip r:embed="rId3">
            <a:alphaModFix/>
          </a:blip>
          <a:srcRect b="6032" l="0" r="0" t="0"/>
          <a:stretch/>
        </p:blipFill>
        <p:spPr>
          <a:xfrm>
            <a:off x="1594950" y="869925"/>
            <a:ext cx="8756126" cy="36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>
            <p:ph type="ctrTitle"/>
          </p:nvPr>
        </p:nvSpPr>
        <p:spPr>
          <a:xfrm>
            <a:off x="-1264050" y="-81925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Connect your Oscillator</a:t>
            </a:r>
            <a:endParaRPr sz="4000"/>
          </a:p>
        </p:txBody>
      </p:sp>
      <p:sp>
        <p:nvSpPr>
          <p:cNvPr id="365" name="Google Shape;365;p46"/>
          <p:cNvSpPr txBox="1"/>
          <p:nvPr/>
        </p:nvSpPr>
        <p:spPr>
          <a:xfrm>
            <a:off x="4572000" y="2927900"/>
            <a:ext cx="852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10k pot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366" name="Google Shape;366;p46"/>
          <p:cNvSpPr/>
          <p:nvPr/>
        </p:nvSpPr>
        <p:spPr>
          <a:xfrm>
            <a:off x="3533450" y="1247343"/>
            <a:ext cx="2667875" cy="3070825"/>
          </a:xfrm>
          <a:custGeom>
            <a:rect b="b" l="l" r="r" t="t"/>
            <a:pathLst>
              <a:path extrusionOk="0" h="122833" w="106715">
                <a:moveTo>
                  <a:pt x="36462" y="5061"/>
                </a:moveTo>
                <a:cubicBezTo>
                  <a:pt x="52125" y="-926"/>
                  <a:pt x="96515" y="-4313"/>
                  <a:pt x="104316" y="10866"/>
                </a:cubicBezTo>
                <a:cubicBezTo>
                  <a:pt x="112118" y="26046"/>
                  <a:pt x="99781" y="77874"/>
                  <a:pt x="83271" y="96138"/>
                </a:cubicBezTo>
                <a:cubicBezTo>
                  <a:pt x="66761" y="114402"/>
                  <a:pt x="17412" y="128674"/>
                  <a:pt x="5256" y="120449"/>
                </a:cubicBezTo>
                <a:cubicBezTo>
                  <a:pt x="-6900" y="112224"/>
                  <a:pt x="5135" y="66020"/>
                  <a:pt x="10336" y="46789"/>
                </a:cubicBezTo>
                <a:cubicBezTo>
                  <a:pt x="15537" y="27558"/>
                  <a:pt x="20799" y="11048"/>
                  <a:pt x="36462" y="5061"/>
                </a:cubicBezTo>
                <a:close/>
              </a:path>
            </a:pathLst>
          </a:custGeom>
          <a:noFill/>
          <a:ln cap="flat" cmpd="sng" w="38100">
            <a:solidFill>
              <a:srgbClr val="FF00C4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367" name="Google Shape;3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25" y="914063"/>
            <a:ext cx="3010026" cy="38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/>
          <p:nvPr/>
        </p:nvSpPr>
        <p:spPr>
          <a:xfrm>
            <a:off x="168594" y="975921"/>
            <a:ext cx="2331675" cy="3835350"/>
          </a:xfrm>
          <a:custGeom>
            <a:rect b="b" l="l" r="r" t="t"/>
            <a:pathLst>
              <a:path extrusionOk="0" h="153414" w="93267">
                <a:moveTo>
                  <a:pt x="18701" y="221"/>
                </a:moveTo>
                <a:cubicBezTo>
                  <a:pt x="15394" y="221"/>
                  <a:pt x="11225" y="-664"/>
                  <a:pt x="8886" y="1675"/>
                </a:cubicBezTo>
                <a:cubicBezTo>
                  <a:pt x="-4868" y="15429"/>
                  <a:pt x="578" y="40717"/>
                  <a:pt x="4161" y="59835"/>
                </a:cubicBezTo>
                <a:cubicBezTo>
                  <a:pt x="7410" y="77170"/>
                  <a:pt x="13295" y="93992"/>
                  <a:pt x="15793" y="111451"/>
                </a:cubicBezTo>
                <a:cubicBezTo>
                  <a:pt x="17597" y="124060"/>
                  <a:pt x="15471" y="138945"/>
                  <a:pt x="23426" y="148892"/>
                </a:cubicBezTo>
                <a:cubicBezTo>
                  <a:pt x="27097" y="153482"/>
                  <a:pt x="34633" y="153254"/>
                  <a:pt x="40511" y="153254"/>
                </a:cubicBezTo>
                <a:cubicBezTo>
                  <a:pt x="46822" y="153254"/>
                  <a:pt x="53345" y="153897"/>
                  <a:pt x="59413" y="152163"/>
                </a:cubicBezTo>
                <a:cubicBezTo>
                  <a:pt x="71581" y="148686"/>
                  <a:pt x="88126" y="144904"/>
                  <a:pt x="92128" y="132898"/>
                </a:cubicBezTo>
                <a:cubicBezTo>
                  <a:pt x="95908" y="121557"/>
                  <a:pt x="89021" y="109087"/>
                  <a:pt x="85585" y="97638"/>
                </a:cubicBezTo>
                <a:cubicBezTo>
                  <a:pt x="83067" y="89250"/>
                  <a:pt x="81448" y="80614"/>
                  <a:pt x="79042" y="72193"/>
                </a:cubicBezTo>
                <a:cubicBezTo>
                  <a:pt x="73930" y="54300"/>
                  <a:pt x="77369" y="33153"/>
                  <a:pt x="67046" y="17669"/>
                </a:cubicBezTo>
                <a:cubicBezTo>
                  <a:pt x="60610" y="8015"/>
                  <a:pt x="46866" y="5039"/>
                  <a:pt x="35422" y="3129"/>
                </a:cubicBezTo>
                <a:cubicBezTo>
                  <a:pt x="30115" y="2243"/>
                  <a:pt x="24239" y="-1461"/>
                  <a:pt x="19428" y="948"/>
                </a:cubicBezTo>
              </a:path>
            </a:pathLst>
          </a:custGeom>
          <a:noFill/>
          <a:ln cap="flat" cmpd="sng" w="28575">
            <a:solidFill>
              <a:srgbClr val="FF00C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EEA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7" title="Filter.png"/>
          <p:cNvPicPr preferRelativeResize="0"/>
          <p:nvPr/>
        </p:nvPicPr>
        <p:blipFill rotWithShape="1">
          <a:blip r:embed="rId3">
            <a:alphaModFix/>
          </a:blip>
          <a:srcRect b="7373" l="704" r="0" t="0"/>
          <a:stretch/>
        </p:blipFill>
        <p:spPr>
          <a:xfrm>
            <a:off x="1319500" y="682125"/>
            <a:ext cx="9079949" cy="378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7"/>
          <p:cNvSpPr txBox="1"/>
          <p:nvPr>
            <p:ph type="ctrTitle"/>
          </p:nvPr>
        </p:nvSpPr>
        <p:spPr>
          <a:xfrm>
            <a:off x="-1775925" y="-31500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Connect your Filter</a:t>
            </a:r>
            <a:endParaRPr sz="4000"/>
          </a:p>
        </p:txBody>
      </p:sp>
      <p:sp>
        <p:nvSpPr>
          <p:cNvPr id="375" name="Google Shape;375;p47"/>
          <p:cNvSpPr txBox="1"/>
          <p:nvPr/>
        </p:nvSpPr>
        <p:spPr>
          <a:xfrm>
            <a:off x="6005475" y="2816225"/>
            <a:ext cx="11151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100k pot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376" name="Google Shape;376;p47"/>
          <p:cNvSpPr/>
          <p:nvPr/>
        </p:nvSpPr>
        <p:spPr>
          <a:xfrm>
            <a:off x="4771305" y="1325825"/>
            <a:ext cx="2203925" cy="2893800"/>
          </a:xfrm>
          <a:custGeom>
            <a:rect b="b" l="l" r="r" t="t"/>
            <a:pathLst>
              <a:path extrusionOk="0" h="115752" w="88157">
                <a:moveTo>
                  <a:pt x="50571" y="0"/>
                </a:moveTo>
                <a:cubicBezTo>
                  <a:pt x="45023" y="3329"/>
                  <a:pt x="39098" y="7791"/>
                  <a:pt x="37052" y="13929"/>
                </a:cubicBezTo>
                <a:cubicBezTo>
                  <a:pt x="34265" y="22290"/>
                  <a:pt x="38197" y="34231"/>
                  <a:pt x="31316" y="39738"/>
                </a:cubicBezTo>
                <a:cubicBezTo>
                  <a:pt x="23156" y="46269"/>
                  <a:pt x="3457" y="38912"/>
                  <a:pt x="1410" y="49161"/>
                </a:cubicBezTo>
                <a:cubicBezTo>
                  <a:pt x="634" y="53045"/>
                  <a:pt x="1692" y="57092"/>
                  <a:pt x="1410" y="61042"/>
                </a:cubicBezTo>
                <a:cubicBezTo>
                  <a:pt x="1127" y="65001"/>
                  <a:pt x="-973" y="69273"/>
                  <a:pt x="590" y="72922"/>
                </a:cubicBezTo>
                <a:cubicBezTo>
                  <a:pt x="5915" y="85348"/>
                  <a:pt x="17175" y="95557"/>
                  <a:pt x="29268" y="101600"/>
                </a:cubicBezTo>
                <a:cubicBezTo>
                  <a:pt x="35869" y="104898"/>
                  <a:pt x="39238" y="114080"/>
                  <a:pt x="46474" y="115529"/>
                </a:cubicBezTo>
                <a:cubicBezTo>
                  <a:pt x="53721" y="116980"/>
                  <a:pt x="60084" y="109525"/>
                  <a:pt x="66139" y="105287"/>
                </a:cubicBezTo>
                <a:cubicBezTo>
                  <a:pt x="72316" y="100963"/>
                  <a:pt x="75507" y="93398"/>
                  <a:pt x="79248" y="86851"/>
                </a:cubicBezTo>
                <a:cubicBezTo>
                  <a:pt x="81855" y="82290"/>
                  <a:pt x="85592" y="78074"/>
                  <a:pt x="86623" y="72922"/>
                </a:cubicBezTo>
                <a:cubicBezTo>
                  <a:pt x="87990" y="66092"/>
                  <a:pt x="89330" y="58258"/>
                  <a:pt x="86213" y="52029"/>
                </a:cubicBezTo>
                <a:cubicBezTo>
                  <a:pt x="83026" y="45660"/>
                  <a:pt x="76471" y="40912"/>
                  <a:pt x="74742" y="34003"/>
                </a:cubicBezTo>
                <a:cubicBezTo>
                  <a:pt x="73363" y="28493"/>
                  <a:pt x="74797" y="22076"/>
                  <a:pt x="71874" y="17206"/>
                </a:cubicBezTo>
                <a:cubicBezTo>
                  <a:pt x="67067" y="9196"/>
                  <a:pt x="59094" y="0"/>
                  <a:pt x="49752" y="0"/>
                </a:cubicBezTo>
              </a:path>
            </a:pathLst>
          </a:custGeom>
          <a:noFill/>
          <a:ln cap="flat" cmpd="sng" w="38100">
            <a:solidFill>
              <a:srgbClr val="FF00C4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377" name="Google Shape;37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25" y="1145700"/>
            <a:ext cx="2814775" cy="35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/>
          <p:nvPr/>
        </p:nvSpPr>
        <p:spPr>
          <a:xfrm>
            <a:off x="2022675" y="2519995"/>
            <a:ext cx="1132550" cy="2322950"/>
          </a:xfrm>
          <a:custGeom>
            <a:rect b="b" l="l" r="r" t="t"/>
            <a:pathLst>
              <a:path extrusionOk="0" h="92918" w="45302">
                <a:moveTo>
                  <a:pt x="18915" y="3140"/>
                </a:moveTo>
                <a:cubicBezTo>
                  <a:pt x="16507" y="330"/>
                  <a:pt x="11202" y="-942"/>
                  <a:pt x="8029" y="963"/>
                </a:cubicBezTo>
                <a:cubicBezTo>
                  <a:pt x="2541" y="4258"/>
                  <a:pt x="1678" y="12406"/>
                  <a:pt x="772" y="18743"/>
                </a:cubicBezTo>
                <a:cubicBezTo>
                  <a:pt x="-833" y="29971"/>
                  <a:pt x="59" y="42342"/>
                  <a:pt x="5126" y="52489"/>
                </a:cubicBezTo>
                <a:cubicBezTo>
                  <a:pt x="6801" y="55844"/>
                  <a:pt x="5126" y="59988"/>
                  <a:pt x="5126" y="63738"/>
                </a:cubicBezTo>
                <a:cubicBezTo>
                  <a:pt x="5126" y="70408"/>
                  <a:pt x="5634" y="77092"/>
                  <a:pt x="6578" y="83695"/>
                </a:cubicBezTo>
                <a:cubicBezTo>
                  <a:pt x="7300" y="88748"/>
                  <a:pt x="13880" y="91926"/>
                  <a:pt x="18915" y="92766"/>
                </a:cubicBezTo>
                <a:cubicBezTo>
                  <a:pt x="22557" y="93373"/>
                  <a:pt x="25545" y="89363"/>
                  <a:pt x="28349" y="86960"/>
                </a:cubicBezTo>
                <a:cubicBezTo>
                  <a:pt x="40809" y="76281"/>
                  <a:pt x="44678" y="56926"/>
                  <a:pt x="44678" y="40515"/>
                </a:cubicBezTo>
                <a:cubicBezTo>
                  <a:pt x="44678" y="34466"/>
                  <a:pt x="46229" y="28110"/>
                  <a:pt x="44315" y="22372"/>
                </a:cubicBezTo>
                <a:cubicBezTo>
                  <a:pt x="40610" y="11262"/>
                  <a:pt x="28100" y="3442"/>
                  <a:pt x="16738" y="600"/>
                </a:cubicBezTo>
              </a:path>
            </a:pathLst>
          </a:custGeom>
          <a:noFill/>
          <a:ln cap="flat" cmpd="sng" w="28575">
            <a:solidFill>
              <a:srgbClr val="FF00C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EEA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8" title="amp.png"/>
          <p:cNvPicPr preferRelativeResize="0"/>
          <p:nvPr/>
        </p:nvPicPr>
        <p:blipFill rotWithShape="1">
          <a:blip r:embed="rId3">
            <a:alphaModFix/>
          </a:blip>
          <a:srcRect b="8625" l="24496" r="338" t="0"/>
          <a:stretch/>
        </p:blipFill>
        <p:spPr>
          <a:xfrm>
            <a:off x="2868950" y="698025"/>
            <a:ext cx="7173326" cy="38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8"/>
          <p:cNvSpPr txBox="1"/>
          <p:nvPr>
            <p:ph type="ctrTitle"/>
          </p:nvPr>
        </p:nvSpPr>
        <p:spPr>
          <a:xfrm>
            <a:off x="-1524025" y="0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Connect your Amplifier</a:t>
            </a:r>
            <a:endParaRPr sz="4000"/>
          </a:p>
        </p:txBody>
      </p:sp>
      <p:pic>
        <p:nvPicPr>
          <p:cNvPr id="385" name="Google Shape;3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2325"/>
            <a:ext cx="2838375" cy="31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/>
          <p:nvPr/>
        </p:nvSpPr>
        <p:spPr>
          <a:xfrm>
            <a:off x="1760348" y="2524718"/>
            <a:ext cx="1169950" cy="1918275"/>
          </a:xfrm>
          <a:custGeom>
            <a:rect b="b" l="l" r="r" t="t"/>
            <a:pathLst>
              <a:path extrusionOk="0" h="76731" w="46798">
                <a:moveTo>
                  <a:pt x="20440" y="578"/>
                </a:moveTo>
                <a:cubicBezTo>
                  <a:pt x="16135" y="4883"/>
                  <a:pt x="7941" y="4802"/>
                  <a:pt x="4809" y="10022"/>
                </a:cubicBezTo>
                <a:cubicBezTo>
                  <a:pt x="-2625" y="22409"/>
                  <a:pt x="49" y="39229"/>
                  <a:pt x="3181" y="53332"/>
                </a:cubicBezTo>
                <a:cubicBezTo>
                  <a:pt x="5147" y="62183"/>
                  <a:pt x="8658" y="74487"/>
                  <a:pt x="17509" y="76453"/>
                </a:cubicBezTo>
                <a:cubicBezTo>
                  <a:pt x="25800" y="78295"/>
                  <a:pt x="34393" y="68449"/>
                  <a:pt x="37373" y="60496"/>
                </a:cubicBezTo>
                <a:cubicBezTo>
                  <a:pt x="42429" y="47000"/>
                  <a:pt x="48741" y="32343"/>
                  <a:pt x="46165" y="18163"/>
                </a:cubicBezTo>
                <a:cubicBezTo>
                  <a:pt x="44916" y="11287"/>
                  <a:pt x="36969" y="7228"/>
                  <a:pt x="30860" y="3835"/>
                </a:cubicBezTo>
                <a:cubicBezTo>
                  <a:pt x="27546" y="1994"/>
                  <a:pt x="21891" y="-1925"/>
                  <a:pt x="19789" y="1230"/>
                </a:cubicBezTo>
              </a:path>
            </a:pathLst>
          </a:custGeom>
          <a:noFill/>
          <a:ln cap="flat" cmpd="sng" w="28575">
            <a:solidFill>
              <a:srgbClr val="FF00C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7" name="Google Shape;387;p48"/>
          <p:cNvSpPr txBox="1"/>
          <p:nvPr/>
        </p:nvSpPr>
        <p:spPr>
          <a:xfrm>
            <a:off x="6704675" y="2944225"/>
            <a:ext cx="11151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10k pot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5213485" y="1202914"/>
            <a:ext cx="2251600" cy="3443650"/>
          </a:xfrm>
          <a:custGeom>
            <a:rect b="b" l="l" r="r" t="t"/>
            <a:pathLst>
              <a:path extrusionOk="0" h="137746" w="90064">
                <a:moveTo>
                  <a:pt x="55066" y="2549"/>
                </a:moveTo>
                <a:cubicBezTo>
                  <a:pt x="46118" y="2549"/>
                  <a:pt x="32579" y="-1100"/>
                  <a:pt x="28577" y="6903"/>
                </a:cubicBezTo>
                <a:cubicBezTo>
                  <a:pt x="24699" y="14660"/>
                  <a:pt x="26022" y="24060"/>
                  <a:pt x="24949" y="32666"/>
                </a:cubicBezTo>
                <a:cubicBezTo>
                  <a:pt x="24538" y="35962"/>
                  <a:pt x="25482" y="40115"/>
                  <a:pt x="23134" y="42463"/>
                </a:cubicBezTo>
                <a:cubicBezTo>
                  <a:pt x="18725" y="46872"/>
                  <a:pt x="10768" y="45176"/>
                  <a:pt x="5354" y="48269"/>
                </a:cubicBezTo>
                <a:cubicBezTo>
                  <a:pt x="2296" y="50016"/>
                  <a:pt x="3687" y="55131"/>
                  <a:pt x="2451" y="58429"/>
                </a:cubicBezTo>
                <a:cubicBezTo>
                  <a:pt x="866" y="62657"/>
                  <a:pt x="-949" y="67626"/>
                  <a:pt x="637" y="71854"/>
                </a:cubicBezTo>
                <a:cubicBezTo>
                  <a:pt x="3230" y="78766"/>
                  <a:pt x="13560" y="79334"/>
                  <a:pt x="18780" y="84554"/>
                </a:cubicBezTo>
                <a:cubicBezTo>
                  <a:pt x="22531" y="88305"/>
                  <a:pt x="26641" y="91688"/>
                  <a:pt x="30391" y="95440"/>
                </a:cubicBezTo>
                <a:cubicBezTo>
                  <a:pt x="40044" y="105099"/>
                  <a:pt x="44334" y="118987"/>
                  <a:pt x="52526" y="129912"/>
                </a:cubicBezTo>
                <a:cubicBezTo>
                  <a:pt x="57530" y="136585"/>
                  <a:pt x="68295" y="138806"/>
                  <a:pt x="76474" y="137169"/>
                </a:cubicBezTo>
                <a:cubicBezTo>
                  <a:pt x="79714" y="136521"/>
                  <a:pt x="80101" y="131381"/>
                  <a:pt x="80466" y="128097"/>
                </a:cubicBezTo>
                <a:cubicBezTo>
                  <a:pt x="81394" y="119751"/>
                  <a:pt x="83241" y="111498"/>
                  <a:pt x="85546" y="103423"/>
                </a:cubicBezTo>
                <a:cubicBezTo>
                  <a:pt x="92645" y="78551"/>
                  <a:pt x="91957" y="48314"/>
                  <a:pt x="78651" y="26134"/>
                </a:cubicBezTo>
                <a:cubicBezTo>
                  <a:pt x="72031" y="15098"/>
                  <a:pt x="54426" y="-8126"/>
                  <a:pt x="47809" y="2912"/>
                </a:cubicBezTo>
              </a:path>
            </a:pathLst>
          </a:custGeom>
          <a:noFill/>
          <a:ln cap="flat" cmpd="sng" w="38100">
            <a:solidFill>
              <a:srgbClr val="FF00C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EEA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9" title="FINAL.png"/>
          <p:cNvPicPr preferRelativeResize="0"/>
          <p:nvPr/>
        </p:nvPicPr>
        <p:blipFill rotWithShape="1">
          <a:blip r:embed="rId3">
            <a:alphaModFix/>
          </a:blip>
          <a:srcRect b="7638" l="0" r="823" t="0"/>
          <a:stretch/>
        </p:blipFill>
        <p:spPr>
          <a:xfrm>
            <a:off x="231575" y="776075"/>
            <a:ext cx="9250373" cy="38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9"/>
          <p:cNvSpPr txBox="1"/>
          <p:nvPr>
            <p:ph type="ctrTitle"/>
          </p:nvPr>
        </p:nvSpPr>
        <p:spPr>
          <a:xfrm>
            <a:off x="314850" y="210900"/>
            <a:ext cx="105918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9"/>
              <a:t>Connect your Output filter &amp; </a:t>
            </a:r>
            <a:endParaRPr sz="320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9"/>
              <a:t>Headphone Jack</a:t>
            </a:r>
            <a:endParaRPr sz="3209"/>
          </a:p>
        </p:txBody>
      </p:sp>
      <p:sp>
        <p:nvSpPr>
          <p:cNvPr id="395" name="Google Shape;395;p49"/>
          <p:cNvSpPr/>
          <p:nvPr/>
        </p:nvSpPr>
        <p:spPr>
          <a:xfrm>
            <a:off x="5849272" y="1295912"/>
            <a:ext cx="2853041" cy="1722989"/>
          </a:xfrm>
          <a:custGeom>
            <a:rect b="b" l="l" r="r" t="t"/>
            <a:pathLst>
              <a:path extrusionOk="0" h="77551" w="127439">
                <a:moveTo>
                  <a:pt x="4911" y="22783"/>
                </a:moveTo>
                <a:cubicBezTo>
                  <a:pt x="17449" y="25918"/>
                  <a:pt x="32338" y="24926"/>
                  <a:pt x="43420" y="18276"/>
                </a:cubicBezTo>
                <a:cubicBezTo>
                  <a:pt x="45988" y="16735"/>
                  <a:pt x="49152" y="15011"/>
                  <a:pt x="49975" y="12131"/>
                </a:cubicBezTo>
                <a:cubicBezTo>
                  <a:pt x="50613" y="9899"/>
                  <a:pt x="50976" y="6441"/>
                  <a:pt x="53253" y="5986"/>
                </a:cubicBezTo>
                <a:cubicBezTo>
                  <a:pt x="60904" y="4456"/>
                  <a:pt x="69256" y="6972"/>
                  <a:pt x="76604" y="4347"/>
                </a:cubicBezTo>
                <a:cubicBezTo>
                  <a:pt x="80428" y="2981"/>
                  <a:pt x="84035" y="654"/>
                  <a:pt x="88075" y="250"/>
                </a:cubicBezTo>
                <a:cubicBezTo>
                  <a:pt x="97896" y="-733"/>
                  <a:pt x="108541" y="2148"/>
                  <a:pt x="116753" y="7624"/>
                </a:cubicBezTo>
                <a:cubicBezTo>
                  <a:pt x="118994" y="9118"/>
                  <a:pt x="119355" y="12348"/>
                  <a:pt x="120849" y="14589"/>
                </a:cubicBezTo>
                <a:cubicBezTo>
                  <a:pt x="125738" y="21922"/>
                  <a:pt x="129006" y="31925"/>
                  <a:pt x="126585" y="40399"/>
                </a:cubicBezTo>
                <a:cubicBezTo>
                  <a:pt x="122937" y="53168"/>
                  <a:pt x="104606" y="55810"/>
                  <a:pt x="92172" y="60473"/>
                </a:cubicBezTo>
                <a:cubicBezTo>
                  <a:pt x="82983" y="63919"/>
                  <a:pt x="76703" y="73661"/>
                  <a:pt x="67182" y="76041"/>
                </a:cubicBezTo>
                <a:cubicBezTo>
                  <a:pt x="56183" y="78791"/>
                  <a:pt x="44516" y="76860"/>
                  <a:pt x="33178" y="76860"/>
                </a:cubicBezTo>
                <a:cubicBezTo>
                  <a:pt x="22962" y="76860"/>
                  <a:pt x="11034" y="78485"/>
                  <a:pt x="2862" y="72354"/>
                </a:cubicBezTo>
                <a:cubicBezTo>
                  <a:pt x="-53" y="70167"/>
                  <a:pt x="855" y="65318"/>
                  <a:pt x="404" y="61702"/>
                </a:cubicBezTo>
                <a:cubicBezTo>
                  <a:pt x="-1211" y="48758"/>
                  <a:pt x="4501" y="35828"/>
                  <a:pt x="4501" y="22783"/>
                </a:cubicBezTo>
              </a:path>
            </a:pathLst>
          </a:custGeom>
          <a:noFill/>
          <a:ln cap="flat" cmpd="sng" w="38100">
            <a:solidFill>
              <a:srgbClr val="FF00C4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396" name="Google Shape;396;p49"/>
          <p:cNvPicPr preferRelativeResize="0"/>
          <p:nvPr/>
        </p:nvPicPr>
        <p:blipFill rotWithShape="1">
          <a:blip r:embed="rId4">
            <a:alphaModFix/>
          </a:blip>
          <a:srcRect b="-1326" l="48451" r="1428" t="11106"/>
          <a:stretch/>
        </p:blipFill>
        <p:spPr>
          <a:xfrm>
            <a:off x="54425" y="1253200"/>
            <a:ext cx="3323648" cy="33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9"/>
          <p:cNvSpPr/>
          <p:nvPr/>
        </p:nvSpPr>
        <p:spPr>
          <a:xfrm>
            <a:off x="1239057" y="2991882"/>
            <a:ext cx="2292000" cy="1709150"/>
          </a:xfrm>
          <a:custGeom>
            <a:rect b="b" l="l" r="r" t="t"/>
            <a:pathLst>
              <a:path extrusionOk="0" h="68366" w="91680">
                <a:moveTo>
                  <a:pt x="38286" y="594"/>
                </a:moveTo>
                <a:cubicBezTo>
                  <a:pt x="29207" y="-1222"/>
                  <a:pt x="16755" y="1990"/>
                  <a:pt x="12160" y="10028"/>
                </a:cubicBezTo>
                <a:cubicBezTo>
                  <a:pt x="5068" y="22433"/>
                  <a:pt x="-2551" y="37530"/>
                  <a:pt x="911" y="51394"/>
                </a:cubicBezTo>
                <a:cubicBezTo>
                  <a:pt x="2448" y="57547"/>
                  <a:pt x="11562" y="58319"/>
                  <a:pt x="16514" y="62280"/>
                </a:cubicBezTo>
                <a:cubicBezTo>
                  <a:pt x="24016" y="68281"/>
                  <a:pt x="35210" y="67723"/>
                  <a:pt x="44817" y="67723"/>
                </a:cubicBezTo>
                <a:cubicBezTo>
                  <a:pt x="50990" y="67723"/>
                  <a:pt x="57682" y="69505"/>
                  <a:pt x="63323" y="66997"/>
                </a:cubicBezTo>
                <a:cubicBezTo>
                  <a:pt x="67390" y="65189"/>
                  <a:pt x="70339" y="61400"/>
                  <a:pt x="73120" y="57925"/>
                </a:cubicBezTo>
                <a:cubicBezTo>
                  <a:pt x="76189" y="54091"/>
                  <a:pt x="82007" y="52941"/>
                  <a:pt x="84731" y="48854"/>
                </a:cubicBezTo>
                <a:cubicBezTo>
                  <a:pt x="90072" y="40840"/>
                  <a:pt x="93581" y="29688"/>
                  <a:pt x="90537" y="20551"/>
                </a:cubicBezTo>
                <a:cubicBezTo>
                  <a:pt x="88373" y="14055"/>
                  <a:pt x="80139" y="11275"/>
                  <a:pt x="73846" y="8577"/>
                </a:cubicBezTo>
                <a:cubicBezTo>
                  <a:pt x="62439" y="3686"/>
                  <a:pt x="49971" y="231"/>
                  <a:pt x="37560" y="231"/>
                </a:cubicBezTo>
              </a:path>
            </a:pathLst>
          </a:custGeom>
          <a:noFill/>
          <a:ln cap="flat" cmpd="sng" w="28575">
            <a:solidFill>
              <a:srgbClr val="FF00C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type="ctrTitle"/>
          </p:nvPr>
        </p:nvSpPr>
        <p:spPr>
          <a:xfrm>
            <a:off x="339025" y="0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Voila! Your finished synth!</a:t>
            </a:r>
            <a:endParaRPr b="1" sz="4000"/>
          </a:p>
        </p:txBody>
      </p:sp>
      <p:pic>
        <p:nvPicPr>
          <p:cNvPr id="403" name="Google Shape;403;p50" title="FINAL.png"/>
          <p:cNvPicPr preferRelativeResize="0"/>
          <p:nvPr/>
        </p:nvPicPr>
        <p:blipFill rotWithShape="1">
          <a:blip r:embed="rId3">
            <a:alphaModFix/>
          </a:blip>
          <a:srcRect b="7638" l="0" r="823" t="0"/>
          <a:stretch/>
        </p:blipFill>
        <p:spPr>
          <a:xfrm>
            <a:off x="218750" y="891375"/>
            <a:ext cx="9250373" cy="38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type="ctrTitle"/>
          </p:nvPr>
        </p:nvSpPr>
        <p:spPr>
          <a:xfrm>
            <a:off x="221075" y="86550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80"/>
              <a:t>Schematic</a:t>
            </a:r>
            <a:endParaRPr sz="4180"/>
          </a:p>
        </p:txBody>
      </p:sp>
      <p:pic>
        <p:nvPicPr>
          <p:cNvPr id="409" name="Google Shape;4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800" y="868675"/>
            <a:ext cx="7294249" cy="4106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1"/>
          <p:cNvSpPr/>
          <p:nvPr/>
        </p:nvSpPr>
        <p:spPr>
          <a:xfrm>
            <a:off x="6744925" y="3417600"/>
            <a:ext cx="268500" cy="14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1"/>
          <p:cNvSpPr txBox="1"/>
          <p:nvPr/>
        </p:nvSpPr>
        <p:spPr>
          <a:xfrm>
            <a:off x="6744925" y="3375750"/>
            <a:ext cx="3204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C3</a:t>
            </a:r>
            <a:endParaRPr b="1"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259500" y="192450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learning?</a:t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496950" y="1289850"/>
            <a:ext cx="8819400" cy="3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Reverse Avalanche Oscillator Synthesis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How to read a circuit schematic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Transistor operation and reverse avalanche breakdown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RC filters and Audio Amplifier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Components and Materials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Building the synth and sound testing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>
            <p:ph type="ctrTitle"/>
          </p:nvPr>
        </p:nvSpPr>
        <p:spPr>
          <a:xfrm>
            <a:off x="311700" y="228600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50"/>
              <a:t>Sound Test Time!</a:t>
            </a:r>
            <a:endParaRPr b="1" sz="4250"/>
          </a:p>
        </p:txBody>
      </p:sp>
      <p:sp>
        <p:nvSpPr>
          <p:cNvPr id="417" name="Google Shape;417;p52"/>
          <p:cNvSpPr txBox="1"/>
          <p:nvPr/>
        </p:nvSpPr>
        <p:spPr>
          <a:xfrm>
            <a:off x="807600" y="1547500"/>
            <a:ext cx="73983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Connect your </a:t>
            </a:r>
            <a:r>
              <a:rPr lang="en" sz="3100"/>
              <a:t>auxiliary</a:t>
            </a:r>
            <a:r>
              <a:rPr lang="en" sz="3100"/>
              <a:t> jack of your headphones or speaker to your headphone jack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Raise your hand if you need help!</a:t>
            </a:r>
            <a:endParaRPr sz="3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>
            <p:ph type="ctrTitle"/>
          </p:nvPr>
        </p:nvSpPr>
        <p:spPr>
          <a:xfrm>
            <a:off x="311700" y="224075"/>
            <a:ext cx="8520600" cy="14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84"/>
              <a:t>Visit our Github for the workshop reference guide</a:t>
            </a:r>
            <a:endParaRPr b="1" sz="3584"/>
          </a:p>
        </p:txBody>
      </p:sp>
      <p:pic>
        <p:nvPicPr>
          <p:cNvPr id="423" name="Google Shape;423;p53" title="Untitled design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274" y="1782275"/>
            <a:ext cx="2952500" cy="2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4" title="Copy of Super Simple (1080 x 1350 px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825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4"/>
          <p:cNvSpPr txBox="1"/>
          <p:nvPr>
            <p:ph type="ctrTitle"/>
          </p:nvPr>
        </p:nvSpPr>
        <p:spPr>
          <a:xfrm>
            <a:off x="388025" y="262400"/>
            <a:ext cx="85206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50"/>
              <a:t>Connect with us!</a:t>
            </a:r>
            <a:endParaRPr b="1" sz="4650"/>
          </a:p>
        </p:txBody>
      </p:sp>
      <p:pic>
        <p:nvPicPr>
          <p:cNvPr id="430" name="Google Shape;430;p54" title="christi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725" y="1562376"/>
            <a:ext cx="2132475" cy="21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4"/>
          <p:cNvSpPr txBox="1"/>
          <p:nvPr/>
        </p:nvSpPr>
        <p:spPr>
          <a:xfrm>
            <a:off x="5335725" y="3914850"/>
            <a:ext cx="2671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Christine Hoang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432" name="Google Shape;432;p54" title="Untitled design.png"/>
          <p:cNvPicPr preferRelativeResize="0"/>
          <p:nvPr/>
        </p:nvPicPr>
        <p:blipFill rotWithShape="1">
          <a:blip r:embed="rId5">
            <a:alphaModFix/>
          </a:blip>
          <a:srcRect b="20127" l="0" r="0" t="0"/>
          <a:stretch/>
        </p:blipFill>
        <p:spPr>
          <a:xfrm>
            <a:off x="1622075" y="1564050"/>
            <a:ext cx="2132476" cy="21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4"/>
          <p:cNvSpPr txBox="1"/>
          <p:nvPr/>
        </p:nvSpPr>
        <p:spPr>
          <a:xfrm>
            <a:off x="1951075" y="3914850"/>
            <a:ext cx="2671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Mir Jeffres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339875" y="47500"/>
            <a:ext cx="85206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synthesizer</a:t>
            </a:r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4253450" y="2189700"/>
            <a:ext cx="39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from performance at the Fortress on 8/3. Using a handmade 4-channel oscillator and filtering circuit, inspired by look mum no computer's reverse avalanche super simple oscillator used in his mega-drone. I was inspired by going to yoga classes where we did yoga nidra which is a type of guided meditation. I love capturing the audience's attention and putting them through a new experience through sound - this was my intention for the performance. To bring harmony in the audience's body as I felt when I do yoga nidra, and harmony that is similar to the harmonies they hear and feel with vibrations in the floor. I hope you enjoy." id="81" name="Google Shape;81;p17" title="sleepy circuits guided medit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825" y="1037052"/>
            <a:ext cx="6592800" cy="37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311700" y="370675"/>
            <a:ext cx="85206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What kind of sounds are we making?</a:t>
            </a:r>
            <a:endParaRPr sz="3480"/>
          </a:p>
        </p:txBody>
      </p:sp>
      <p:sp>
        <p:nvSpPr>
          <p:cNvPr id="87" name="Google Shape;87;p18"/>
          <p:cNvSpPr txBox="1"/>
          <p:nvPr/>
        </p:nvSpPr>
        <p:spPr>
          <a:xfrm>
            <a:off x="5156700" y="1471100"/>
            <a:ext cx="36756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</a:rPr>
              <a:t>Sawtooth Waves!</a:t>
            </a:r>
            <a:endParaRPr b="1"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Sawtooth waves have a buzzier sound than a sine wave due to its teeth-like shape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88" name="Google Shape;88;p18" title="wav.jpg"/>
          <p:cNvPicPr preferRelativeResize="0"/>
          <p:nvPr/>
        </p:nvPicPr>
        <p:blipFill rotWithShape="1">
          <a:blip r:embed="rId3">
            <a:alphaModFix/>
          </a:blip>
          <a:srcRect b="3350" l="0" r="-2480" t="13724"/>
          <a:stretch/>
        </p:blipFill>
        <p:spPr>
          <a:xfrm>
            <a:off x="1043150" y="1087075"/>
            <a:ext cx="3490099" cy="3765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-100" y="257075"/>
            <a:ext cx="91440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What is a Reverse </a:t>
            </a:r>
            <a:r>
              <a:rPr lang="en" sz="3780"/>
              <a:t>Avalanche Oscillator</a:t>
            </a:r>
            <a:r>
              <a:rPr lang="en" sz="3780"/>
              <a:t>?</a:t>
            </a:r>
            <a:endParaRPr sz="3780"/>
          </a:p>
        </p:txBody>
      </p:sp>
      <p:pic>
        <p:nvPicPr>
          <p:cNvPr id="94" name="Google Shape;94;p19" title="evRgYjPBMWPoG3jsVSFMmJ-1200-8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763" y="1134575"/>
            <a:ext cx="6557874" cy="36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3830675" y="1937750"/>
            <a:ext cx="456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Reverse avalanche circuit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0" r="62962" t="0"/>
          <a:stretch/>
        </p:blipFill>
        <p:spPr>
          <a:xfrm>
            <a:off x="358825" y="561288"/>
            <a:ext cx="2910075" cy="40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2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358850" y="206100"/>
            <a:ext cx="4664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Reverse avalanche detail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06" name="Google Shape;106;p21" title="oscsout.png"/>
          <p:cNvPicPr preferRelativeResize="0"/>
          <p:nvPr/>
        </p:nvPicPr>
        <p:blipFill rotWithShape="1">
          <a:blip r:embed="rId3">
            <a:alphaModFix/>
          </a:blip>
          <a:srcRect b="0" l="36285" r="0" t="0"/>
          <a:stretch/>
        </p:blipFill>
        <p:spPr>
          <a:xfrm>
            <a:off x="4298375" y="1040825"/>
            <a:ext cx="4485700" cy="36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4">
            <a:alphaModFix/>
          </a:blip>
          <a:srcRect b="0" l="0" r="62962" t="0"/>
          <a:stretch/>
        </p:blipFill>
        <p:spPr>
          <a:xfrm>
            <a:off x="315975" y="888375"/>
            <a:ext cx="2910075" cy="40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/>
          <p:nvPr/>
        </p:nvSpPr>
        <p:spPr>
          <a:xfrm>
            <a:off x="3425913" y="2271900"/>
            <a:ext cx="672600" cy="59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